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PT Sans Narrow"/>
      <p:regular r:id="rId24"/>
      <p:bold r:id="rId25"/>
    </p:embeddedFont>
    <p:embeddedFont>
      <p:font typeface="Oswald"/>
      <p:regular r:id="rId26"/>
      <p:bold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55"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TSansNarrow-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fntdata"/><Relationship Id="rId25" Type="http://schemas.openxmlformats.org/officeDocument/2006/relationships/font" Target="fonts/PTSansNarrow-bold.fntdata"/><Relationship Id="rId28" Type="http://schemas.openxmlformats.org/officeDocument/2006/relationships/font" Target="fonts/OpenSans-regular.fntdata"/><Relationship Id="rId27"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gif>
</file>

<file path=ppt/media/image23.png>
</file>

<file path=ppt/media/image24.png>
</file>

<file path=ppt/media/image25.jp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33636eeae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33636eeae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33636eeae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33636eeae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c939c773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c939c773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5e489f4a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5e489f4a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bc939c773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bc939c773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5e489f4a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5e489f4a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bc939c773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bc939c773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bc939c773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bc939c773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bc939c7730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bc939c7730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bc939c77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bc939c77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5deb6c5b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5deb6c5b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bc939c773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bc939c773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bc939c773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bc939c773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c939c773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bc939c773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33636eeae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33636eeae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c33636eeae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c33636eeae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33636eeae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33636eeae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2.gif"/><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en.wikipedia.org/wiki/Image_noise" TargetMode="External"/><Relationship Id="rId4" Type="http://schemas.openxmlformats.org/officeDocument/2006/relationships/hyperlink" Target="https://photographylife.com/what-is-noise-in-photography" TargetMode="External"/><Relationship Id="rId5" Type="http://schemas.openxmlformats.org/officeDocument/2006/relationships/hyperlink" Target="https://www.aprendemachinelearning.com/como-funcionan-las-convolutional-neural-networks-vision-por-ordenado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5.jpg"/><Relationship Id="rId4" Type="http://schemas.openxmlformats.org/officeDocument/2006/relationships/image" Target="../media/image21.jpg"/><Relationship Id="rId5" Type="http://schemas.openxmlformats.org/officeDocument/2006/relationships/image" Target="../media/image12.jpg"/><Relationship Id="rId6"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96969"/>
            </a:gs>
            <a:gs pos="100000">
              <a:srgbClr val="1D1D1D"/>
            </a:gs>
          </a:gsLst>
          <a:path path="circle">
            <a:fillToRect b="50%" l="50%" r="50%" t="50%"/>
          </a:path>
          <a:tileRect/>
        </a:gradFill>
      </p:bgPr>
    </p:bg>
    <p:spTree>
      <p:nvGrpSpPr>
        <p:cNvPr id="65" name="Shape 65"/>
        <p:cNvGrpSpPr/>
        <p:nvPr/>
      </p:nvGrpSpPr>
      <p:grpSpPr>
        <a:xfrm>
          <a:off x="0" y="0"/>
          <a:ext cx="0" cy="0"/>
          <a:chOff x="0" y="0"/>
          <a:chExt cx="0" cy="0"/>
        </a:xfrm>
      </p:grpSpPr>
      <p:sp>
        <p:nvSpPr>
          <p:cNvPr id="66" name="Google Shape;66;p13"/>
          <p:cNvSpPr txBox="1"/>
          <p:nvPr>
            <p:ph type="ctrTitle"/>
          </p:nvPr>
        </p:nvSpPr>
        <p:spPr>
          <a:xfrm>
            <a:off x="0" y="0"/>
            <a:ext cx="9144000" cy="1471500"/>
          </a:xfrm>
          <a:prstGeom prst="rect">
            <a:avLst/>
          </a:prstGeom>
          <a:gradFill>
            <a:gsLst>
              <a:gs pos="0">
                <a:srgbClr val="434343"/>
              </a:gs>
              <a:gs pos="36000">
                <a:srgbClr val="5B5B5B"/>
              </a:gs>
              <a:gs pos="68000">
                <a:srgbClr val="676767"/>
              </a:gs>
              <a:gs pos="100000">
                <a:srgbClr val="737373"/>
              </a:gs>
            </a:gsLst>
            <a:lin ang="5400012" scaled="0"/>
          </a:gradFill>
          <a:ln cap="flat" cmpd="sng" w="9525">
            <a:solidFill>
              <a:srgbClr val="F3F3F3"/>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s-419" sz="3859">
                <a:solidFill>
                  <a:srgbClr val="FFFFFF"/>
                </a:solidFill>
                <a:latin typeface="Trebuchet MS"/>
                <a:ea typeface="Trebuchet MS"/>
                <a:cs typeface="Trebuchet MS"/>
                <a:sym typeface="Trebuchet MS"/>
              </a:rPr>
              <a:t>Eliminación del ruido gaussiano en imágenes usando inteligencia artificial</a:t>
            </a:r>
            <a:endParaRPr sz="3859">
              <a:solidFill>
                <a:srgbClr val="FFFFFF"/>
              </a:solidFill>
              <a:latin typeface="Trebuchet MS"/>
              <a:ea typeface="Trebuchet MS"/>
              <a:cs typeface="Trebuchet MS"/>
              <a:sym typeface="Trebuchet MS"/>
            </a:endParaRPr>
          </a:p>
        </p:txBody>
      </p:sp>
      <p:pic>
        <p:nvPicPr>
          <p:cNvPr id="67" name="Google Shape;67;p13"/>
          <p:cNvPicPr preferRelativeResize="0"/>
          <p:nvPr/>
        </p:nvPicPr>
        <p:blipFill>
          <a:blip r:embed="rId3">
            <a:alphaModFix/>
          </a:blip>
          <a:stretch>
            <a:fillRect/>
          </a:stretch>
        </p:blipFill>
        <p:spPr>
          <a:xfrm>
            <a:off x="0" y="1471500"/>
            <a:ext cx="9144002" cy="3672000"/>
          </a:xfrm>
          <a:prstGeom prst="rect">
            <a:avLst/>
          </a:prstGeom>
          <a:noFill/>
          <a:ln>
            <a:noFill/>
          </a:ln>
        </p:spPr>
      </p:pic>
      <p:sp>
        <p:nvSpPr>
          <p:cNvPr id="68" name="Google Shape;68;p13"/>
          <p:cNvSpPr txBox="1"/>
          <p:nvPr/>
        </p:nvSpPr>
        <p:spPr>
          <a:xfrm>
            <a:off x="3296925" y="4173900"/>
            <a:ext cx="3091800" cy="9696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700">
                <a:latin typeface="Oswald"/>
                <a:ea typeface="Oswald"/>
                <a:cs typeface="Oswald"/>
                <a:sym typeface="Oswald"/>
              </a:rPr>
              <a:t>Juan Sebastian Estupiñan Cobos</a:t>
            </a:r>
            <a:endParaRPr sz="1700">
              <a:latin typeface="Oswald"/>
              <a:ea typeface="Oswald"/>
              <a:cs typeface="Oswald"/>
              <a:sym typeface="Oswald"/>
            </a:endParaRPr>
          </a:p>
          <a:p>
            <a:pPr indent="0" lvl="0" marL="0" rtl="0" algn="ctr">
              <a:spcBef>
                <a:spcPts val="0"/>
              </a:spcBef>
              <a:spcAft>
                <a:spcPts val="0"/>
              </a:spcAft>
              <a:buNone/>
            </a:pPr>
            <a:r>
              <a:rPr lang="es-419" sz="1700">
                <a:latin typeface="Oswald"/>
                <a:ea typeface="Oswald"/>
                <a:cs typeface="Oswald"/>
                <a:sym typeface="Oswald"/>
              </a:rPr>
              <a:t>Juan Sebastian Trujillo Tierradentro</a:t>
            </a:r>
            <a:endParaRPr sz="1700">
              <a:latin typeface="Oswald"/>
              <a:ea typeface="Oswald"/>
              <a:cs typeface="Oswald"/>
              <a:sym typeface="Oswald"/>
            </a:endParaRPr>
          </a:p>
          <a:p>
            <a:pPr indent="0" lvl="0" marL="0" rtl="0" algn="ctr">
              <a:spcBef>
                <a:spcPts val="0"/>
              </a:spcBef>
              <a:spcAft>
                <a:spcPts val="0"/>
              </a:spcAft>
              <a:buNone/>
            </a:pPr>
            <a:r>
              <a:rPr lang="es-419" sz="1700">
                <a:latin typeface="Oswald"/>
                <a:ea typeface="Oswald"/>
                <a:cs typeface="Oswald"/>
                <a:sym typeface="Oswald"/>
              </a:rPr>
              <a:t>Sebastian Rivera León</a:t>
            </a:r>
            <a:endParaRPr sz="1700">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a:t>
            </a:r>
            <a:endParaRPr>
              <a:latin typeface="Trebuchet MS"/>
              <a:ea typeface="Trebuchet MS"/>
              <a:cs typeface="Trebuchet MS"/>
              <a:sym typeface="Trebuchet MS"/>
            </a:endParaRPr>
          </a:p>
        </p:txBody>
      </p:sp>
      <p:sp>
        <p:nvSpPr>
          <p:cNvPr id="158" name="Google Shape;158;p22"/>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Reconstrucción</a:t>
            </a:r>
            <a:endParaRPr/>
          </a:p>
        </p:txBody>
      </p:sp>
      <p:pic>
        <p:nvPicPr>
          <p:cNvPr id="159" name="Google Shape;159;p22"/>
          <p:cNvPicPr preferRelativeResize="0"/>
          <p:nvPr/>
        </p:nvPicPr>
        <p:blipFill>
          <a:blip r:embed="rId3">
            <a:alphaModFix/>
          </a:blip>
          <a:stretch>
            <a:fillRect/>
          </a:stretch>
        </p:blipFill>
        <p:spPr>
          <a:xfrm>
            <a:off x="1804988" y="1839450"/>
            <a:ext cx="5534025" cy="2667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a:t>
            </a:r>
            <a:endParaRPr>
              <a:latin typeface="Trebuchet MS"/>
              <a:ea typeface="Trebuchet MS"/>
              <a:cs typeface="Trebuchet MS"/>
              <a:sym typeface="Trebuchet MS"/>
            </a:endParaRPr>
          </a:p>
        </p:txBody>
      </p:sp>
      <p:sp>
        <p:nvSpPr>
          <p:cNvPr id="165" name="Google Shape;165;p23"/>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Resultados (Natural Images)</a:t>
            </a:r>
            <a:endParaRPr/>
          </a:p>
        </p:txBody>
      </p:sp>
      <p:pic>
        <p:nvPicPr>
          <p:cNvPr id="166" name="Google Shape;166;p23"/>
          <p:cNvPicPr preferRelativeResize="0"/>
          <p:nvPr/>
        </p:nvPicPr>
        <p:blipFill>
          <a:blip r:embed="rId3">
            <a:alphaModFix/>
          </a:blip>
          <a:stretch>
            <a:fillRect/>
          </a:stretch>
        </p:blipFill>
        <p:spPr>
          <a:xfrm>
            <a:off x="611663" y="1779199"/>
            <a:ext cx="7920675" cy="2480350"/>
          </a:xfrm>
          <a:prstGeom prst="rect">
            <a:avLst/>
          </a:prstGeom>
          <a:noFill/>
          <a:ln>
            <a:noFill/>
          </a:ln>
        </p:spPr>
      </p:pic>
      <p:sp>
        <p:nvSpPr>
          <p:cNvPr id="167" name="Google Shape;167;p23"/>
          <p:cNvSpPr txBox="1"/>
          <p:nvPr/>
        </p:nvSpPr>
        <p:spPr>
          <a:xfrm>
            <a:off x="5521475" y="1132825"/>
            <a:ext cx="124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latin typeface="Open Sans"/>
                <a:ea typeface="Open Sans"/>
                <a:cs typeface="Open Sans"/>
                <a:sym typeface="Open Sans"/>
              </a:rPr>
              <a:t>PSNR: 14.8</a:t>
            </a:r>
            <a:endParaRPr b="1">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311700" y="5538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Convolutional Neural Networks (CNN)</a:t>
            </a:r>
            <a:endParaRPr>
              <a:latin typeface="Trebuchet MS"/>
              <a:ea typeface="Trebuchet MS"/>
              <a:cs typeface="Trebuchet MS"/>
              <a:sym typeface="Trebuchet MS"/>
            </a:endParaRPr>
          </a:p>
        </p:txBody>
      </p:sp>
      <p:sp>
        <p:nvSpPr>
          <p:cNvPr id="173" name="Google Shape;173;p24"/>
          <p:cNvSpPr txBox="1"/>
          <p:nvPr>
            <p:ph idx="1" type="body"/>
          </p:nvPr>
        </p:nvSpPr>
        <p:spPr>
          <a:xfrm>
            <a:off x="311700" y="1755800"/>
            <a:ext cx="4183800" cy="2003100"/>
          </a:xfrm>
          <a:prstGeom prst="rect">
            <a:avLst/>
          </a:prstGeom>
        </p:spPr>
        <p:txBody>
          <a:bodyPr anchorCtr="0" anchor="t" bIns="91425" lIns="91425" spcFirstLastPara="1" rIns="91425" wrap="square" tIns="91425">
            <a:normAutofit fontScale="77500"/>
          </a:bodyPr>
          <a:lstStyle/>
          <a:p>
            <a:pPr indent="0" lvl="0" marL="0" rtl="0" algn="just">
              <a:spcBef>
                <a:spcPts val="0"/>
              </a:spcBef>
              <a:spcAft>
                <a:spcPts val="0"/>
              </a:spcAft>
              <a:buNone/>
            </a:pPr>
            <a:r>
              <a:rPr lang="es-419" sz="2023"/>
              <a:t>Estas redes presentan unas capas encargadas de mover un kernel a través de la matriz de entrada realizando un producto punto entre sus elementos cuyo resultado es la salida de la capa actual.</a:t>
            </a:r>
            <a:endParaRPr sz="2023"/>
          </a:p>
          <a:p>
            <a:pPr indent="0" lvl="0" marL="0" rtl="0" algn="just">
              <a:spcBef>
                <a:spcPts val="1200"/>
              </a:spcBef>
              <a:spcAft>
                <a:spcPts val="1200"/>
              </a:spcAft>
              <a:buNone/>
            </a:pPr>
            <a:r>
              <a:t/>
            </a:r>
            <a:endParaRPr/>
          </a:p>
        </p:txBody>
      </p:sp>
      <p:sp>
        <p:nvSpPr>
          <p:cNvPr id="174" name="Google Shape;174;p24"/>
          <p:cNvSpPr txBox="1"/>
          <p:nvPr>
            <p:ph idx="1" type="body"/>
          </p:nvPr>
        </p:nvSpPr>
        <p:spPr>
          <a:xfrm>
            <a:off x="311700" y="3089400"/>
            <a:ext cx="8909400" cy="2579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t/>
            </a:r>
            <a:endParaRPr/>
          </a:p>
          <a:p>
            <a:pPr indent="0" lvl="0" marL="0" rtl="0" algn="just">
              <a:spcBef>
                <a:spcPts val="1200"/>
              </a:spcBef>
              <a:spcAft>
                <a:spcPts val="1200"/>
              </a:spcAft>
              <a:buNone/>
            </a:pPr>
            <a:r>
              <a:rPr lang="es-419" sz="1600"/>
              <a:t>El proceso mencionado previamente es  conocido con el nombre de convolución </a:t>
            </a:r>
            <a:br>
              <a:rPr lang="es-419" sz="1600"/>
            </a:br>
            <a:r>
              <a:rPr lang="es-419" sz="1600"/>
              <a:t>el cual ha sido ampliamente usado en visión por computador para reconocer los</a:t>
            </a:r>
            <a:br>
              <a:rPr lang="es-419" sz="1600"/>
            </a:br>
            <a:r>
              <a:rPr lang="es-419" sz="1600"/>
              <a:t>patrones que presentes en una imagen.</a:t>
            </a:r>
            <a:endParaRPr sz="1600"/>
          </a:p>
        </p:txBody>
      </p:sp>
      <p:pic>
        <p:nvPicPr>
          <p:cNvPr id="175" name="Google Shape;175;p24"/>
          <p:cNvPicPr preferRelativeResize="0"/>
          <p:nvPr/>
        </p:nvPicPr>
        <p:blipFill>
          <a:blip r:embed="rId3">
            <a:alphaModFix/>
          </a:blip>
          <a:stretch>
            <a:fillRect/>
          </a:stretch>
        </p:blipFill>
        <p:spPr>
          <a:xfrm>
            <a:off x="4983425" y="612125"/>
            <a:ext cx="3452975" cy="3459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5"/>
          <p:cNvSpPr txBox="1"/>
          <p:nvPr>
            <p:ph type="title"/>
          </p:nvPr>
        </p:nvSpPr>
        <p:spPr>
          <a:xfrm>
            <a:off x="311700" y="4737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Convolutional Neural Network: A</a:t>
            </a:r>
            <a:r>
              <a:rPr lang="es-419"/>
              <a:t>rchitecture</a:t>
            </a:r>
            <a:endParaRPr/>
          </a:p>
        </p:txBody>
      </p:sp>
      <p:pic>
        <p:nvPicPr>
          <p:cNvPr id="181" name="Google Shape;181;p25"/>
          <p:cNvPicPr preferRelativeResize="0"/>
          <p:nvPr/>
        </p:nvPicPr>
        <p:blipFill>
          <a:blip r:embed="rId3">
            <a:alphaModFix/>
          </a:blip>
          <a:stretch>
            <a:fillRect/>
          </a:stretch>
        </p:blipFill>
        <p:spPr>
          <a:xfrm>
            <a:off x="0" y="1429150"/>
            <a:ext cx="8839199" cy="2823633"/>
          </a:xfrm>
          <a:prstGeom prst="rect">
            <a:avLst/>
          </a:prstGeom>
          <a:noFill/>
          <a:ln>
            <a:noFill/>
          </a:ln>
        </p:spPr>
      </p:pic>
      <p:sp>
        <p:nvSpPr>
          <p:cNvPr id="182" name="Google Shape;182;p25"/>
          <p:cNvSpPr txBox="1"/>
          <p:nvPr>
            <p:ph type="title"/>
          </p:nvPr>
        </p:nvSpPr>
        <p:spPr>
          <a:xfrm rot="-279390">
            <a:off x="2723016" y="1791416"/>
            <a:ext cx="1585333" cy="487013"/>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32 Filtros 3x3</a:t>
            </a:r>
            <a:endParaRPr sz="1600">
              <a:solidFill>
                <a:srgbClr val="000000"/>
              </a:solidFill>
            </a:endParaRPr>
          </a:p>
        </p:txBody>
      </p:sp>
      <p:sp>
        <p:nvSpPr>
          <p:cNvPr id="183" name="Google Shape;183;p25"/>
          <p:cNvSpPr txBox="1"/>
          <p:nvPr>
            <p:ph type="title"/>
          </p:nvPr>
        </p:nvSpPr>
        <p:spPr>
          <a:xfrm rot="-196728">
            <a:off x="321587" y="1902308"/>
            <a:ext cx="2003680"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64 Filtros 3x3</a:t>
            </a:r>
            <a:endParaRPr sz="1600">
              <a:solidFill>
                <a:srgbClr val="000000"/>
              </a:solidFill>
            </a:endParaRPr>
          </a:p>
        </p:txBody>
      </p:sp>
      <p:sp>
        <p:nvSpPr>
          <p:cNvPr id="184" name="Google Shape;184;p25"/>
          <p:cNvSpPr txBox="1"/>
          <p:nvPr>
            <p:ph type="title"/>
          </p:nvPr>
        </p:nvSpPr>
        <p:spPr>
          <a:xfrm rot="-196490">
            <a:off x="4706554" y="1664117"/>
            <a:ext cx="1465193"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16</a:t>
            </a:r>
            <a:r>
              <a:rPr lang="es-419" sz="1600">
                <a:solidFill>
                  <a:srgbClr val="000000"/>
                </a:solidFill>
              </a:rPr>
              <a:t> Filtros 3x3</a:t>
            </a:r>
            <a:endParaRPr sz="1600">
              <a:solidFill>
                <a:srgbClr val="000000"/>
              </a:solidFill>
            </a:endParaRPr>
          </a:p>
        </p:txBody>
      </p:sp>
      <p:sp>
        <p:nvSpPr>
          <p:cNvPr id="185" name="Google Shape;185;p25"/>
          <p:cNvSpPr txBox="1"/>
          <p:nvPr>
            <p:ph type="title"/>
          </p:nvPr>
        </p:nvSpPr>
        <p:spPr>
          <a:xfrm rot="-196490">
            <a:off x="6431979" y="1556667"/>
            <a:ext cx="1465193"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8</a:t>
            </a:r>
            <a:r>
              <a:rPr lang="es-419" sz="1600">
                <a:solidFill>
                  <a:srgbClr val="000000"/>
                </a:solidFill>
              </a:rPr>
              <a:t> Filtros 3x3</a:t>
            </a:r>
            <a:endParaRPr sz="1600">
              <a:solidFill>
                <a:srgbClr val="000000"/>
              </a:solidFill>
            </a:endParaRPr>
          </a:p>
        </p:txBody>
      </p:sp>
      <p:sp>
        <p:nvSpPr>
          <p:cNvPr id="186" name="Google Shape;186;p25"/>
          <p:cNvSpPr txBox="1"/>
          <p:nvPr>
            <p:ph type="title"/>
          </p:nvPr>
        </p:nvSpPr>
        <p:spPr>
          <a:xfrm rot="-196490">
            <a:off x="7666054" y="1470592"/>
            <a:ext cx="1465193"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1</a:t>
            </a:r>
            <a:r>
              <a:rPr lang="es-419" sz="1600">
                <a:solidFill>
                  <a:srgbClr val="000000"/>
                </a:solidFill>
              </a:rPr>
              <a:t> Filtro 3x3</a:t>
            </a:r>
            <a:endParaRPr sz="1600">
              <a:solidFill>
                <a:srgbClr val="000000"/>
              </a:solidFill>
            </a:endParaRPr>
          </a:p>
        </p:txBody>
      </p:sp>
      <p:sp>
        <p:nvSpPr>
          <p:cNvPr id="187" name="Google Shape;187;p25"/>
          <p:cNvSpPr txBox="1"/>
          <p:nvPr>
            <p:ph type="title"/>
          </p:nvPr>
        </p:nvSpPr>
        <p:spPr>
          <a:xfrm rot="-196728">
            <a:off x="1220662" y="3967658"/>
            <a:ext cx="2003680"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Relu</a:t>
            </a:r>
            <a:endParaRPr sz="1600">
              <a:solidFill>
                <a:srgbClr val="000000"/>
              </a:solidFill>
            </a:endParaRPr>
          </a:p>
        </p:txBody>
      </p:sp>
      <p:sp>
        <p:nvSpPr>
          <p:cNvPr id="188" name="Google Shape;188;p25"/>
          <p:cNvSpPr txBox="1"/>
          <p:nvPr>
            <p:ph type="title"/>
          </p:nvPr>
        </p:nvSpPr>
        <p:spPr>
          <a:xfrm rot="-196821">
            <a:off x="3698719" y="3791780"/>
            <a:ext cx="1441762"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Relu</a:t>
            </a:r>
            <a:endParaRPr sz="1600">
              <a:solidFill>
                <a:srgbClr val="000000"/>
              </a:solidFill>
            </a:endParaRPr>
          </a:p>
        </p:txBody>
      </p:sp>
      <p:sp>
        <p:nvSpPr>
          <p:cNvPr id="189" name="Google Shape;189;p25"/>
          <p:cNvSpPr txBox="1"/>
          <p:nvPr>
            <p:ph type="title"/>
          </p:nvPr>
        </p:nvSpPr>
        <p:spPr>
          <a:xfrm rot="-197084">
            <a:off x="5523638" y="3724978"/>
            <a:ext cx="1445074"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Relu</a:t>
            </a:r>
            <a:endParaRPr sz="1600">
              <a:solidFill>
                <a:srgbClr val="000000"/>
              </a:solidFill>
            </a:endParaRPr>
          </a:p>
        </p:txBody>
      </p:sp>
      <p:sp>
        <p:nvSpPr>
          <p:cNvPr id="190" name="Google Shape;190;p25"/>
          <p:cNvSpPr txBox="1"/>
          <p:nvPr>
            <p:ph type="title"/>
          </p:nvPr>
        </p:nvSpPr>
        <p:spPr>
          <a:xfrm rot="-196262">
            <a:off x="7197728" y="3630963"/>
            <a:ext cx="888548"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Relu</a:t>
            </a:r>
            <a:endParaRPr sz="1600">
              <a:solidFill>
                <a:srgbClr val="000000"/>
              </a:solidFill>
            </a:endParaRPr>
          </a:p>
        </p:txBody>
      </p:sp>
      <p:sp>
        <p:nvSpPr>
          <p:cNvPr id="191" name="Google Shape;191;p25"/>
          <p:cNvSpPr txBox="1"/>
          <p:nvPr>
            <p:ph type="title"/>
          </p:nvPr>
        </p:nvSpPr>
        <p:spPr>
          <a:xfrm rot="-196533">
            <a:off x="8315923" y="3583158"/>
            <a:ext cx="677307" cy="48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s-419" sz="1600">
                <a:solidFill>
                  <a:srgbClr val="000000"/>
                </a:solidFill>
              </a:rPr>
              <a:t>Relu</a:t>
            </a:r>
            <a:endParaRPr sz="160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txBox="1"/>
          <p:nvPr>
            <p:ph type="title"/>
          </p:nvPr>
        </p:nvSpPr>
        <p:spPr>
          <a:xfrm>
            <a:off x="63000" y="186750"/>
            <a:ext cx="6517500" cy="707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SzPts val="990"/>
              <a:buNone/>
            </a:pPr>
            <a:r>
              <a:rPr lang="es-419" sz="3040">
                <a:latin typeface="Trebuchet MS"/>
                <a:ea typeface="Trebuchet MS"/>
                <a:cs typeface="Trebuchet MS"/>
                <a:sym typeface="Trebuchet MS"/>
              </a:rPr>
              <a:t>CNN for Denoising on </a:t>
            </a:r>
            <a:endParaRPr sz="3040">
              <a:latin typeface="Trebuchet MS"/>
              <a:ea typeface="Trebuchet MS"/>
              <a:cs typeface="Trebuchet MS"/>
              <a:sym typeface="Trebuchet MS"/>
            </a:endParaRPr>
          </a:p>
          <a:p>
            <a:pPr indent="0" lvl="0" marL="0" rtl="0" algn="just">
              <a:spcBef>
                <a:spcPts val="0"/>
              </a:spcBef>
              <a:spcAft>
                <a:spcPts val="0"/>
              </a:spcAft>
              <a:buSzPts val="990"/>
              <a:buNone/>
            </a:pPr>
            <a:r>
              <a:rPr lang="es-419" sz="3040">
                <a:latin typeface="Trebuchet MS"/>
                <a:ea typeface="Trebuchet MS"/>
                <a:cs typeface="Trebuchet MS"/>
                <a:sym typeface="Trebuchet MS"/>
              </a:rPr>
              <a:t>MNIST and Fashion MNIST</a:t>
            </a:r>
            <a:endParaRPr sz="3040">
              <a:latin typeface="Trebuchet MS"/>
              <a:ea typeface="Trebuchet MS"/>
              <a:cs typeface="Trebuchet MS"/>
              <a:sym typeface="Trebuchet MS"/>
            </a:endParaRPr>
          </a:p>
          <a:p>
            <a:pPr indent="0" lvl="0" marL="0" rtl="0" algn="just">
              <a:spcBef>
                <a:spcPts val="0"/>
              </a:spcBef>
              <a:spcAft>
                <a:spcPts val="0"/>
              </a:spcAft>
              <a:buSzPts val="990"/>
              <a:buNone/>
            </a:pPr>
            <a:r>
              <a:t/>
            </a:r>
            <a:endParaRPr sz="3040">
              <a:latin typeface="Trebuchet MS"/>
              <a:ea typeface="Trebuchet MS"/>
              <a:cs typeface="Trebuchet MS"/>
              <a:sym typeface="Trebuchet MS"/>
            </a:endParaRPr>
          </a:p>
        </p:txBody>
      </p:sp>
      <p:pic>
        <p:nvPicPr>
          <p:cNvPr id="197" name="Google Shape;197;p26"/>
          <p:cNvPicPr preferRelativeResize="0"/>
          <p:nvPr/>
        </p:nvPicPr>
        <p:blipFill>
          <a:blip r:embed="rId3">
            <a:alphaModFix/>
          </a:blip>
          <a:stretch>
            <a:fillRect/>
          </a:stretch>
        </p:blipFill>
        <p:spPr>
          <a:xfrm>
            <a:off x="5068600" y="0"/>
            <a:ext cx="4075400" cy="2295800"/>
          </a:xfrm>
          <a:prstGeom prst="rect">
            <a:avLst/>
          </a:prstGeom>
          <a:noFill/>
          <a:ln>
            <a:noFill/>
          </a:ln>
        </p:spPr>
      </p:pic>
      <p:sp>
        <p:nvSpPr>
          <p:cNvPr id="198" name="Google Shape;198;p26"/>
          <p:cNvSpPr txBox="1"/>
          <p:nvPr>
            <p:ph type="title"/>
          </p:nvPr>
        </p:nvSpPr>
        <p:spPr>
          <a:xfrm>
            <a:off x="244750" y="1308225"/>
            <a:ext cx="47673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Mnist:</a:t>
            </a:r>
            <a:r>
              <a:rPr lang="es-419" sz="3377"/>
              <a:t> </a:t>
            </a:r>
            <a:r>
              <a:rPr lang="es-419" sz="3155">
                <a:solidFill>
                  <a:srgbClr val="000000"/>
                </a:solidFill>
              </a:rPr>
              <a:t> PSNR: 34.611</a:t>
            </a:r>
            <a:endParaRPr sz="3155">
              <a:solidFill>
                <a:srgbClr val="000000"/>
              </a:solidFill>
            </a:endParaRPr>
          </a:p>
        </p:txBody>
      </p:sp>
      <p:pic>
        <p:nvPicPr>
          <p:cNvPr id="199" name="Google Shape;199;p26"/>
          <p:cNvPicPr preferRelativeResize="0"/>
          <p:nvPr/>
        </p:nvPicPr>
        <p:blipFill>
          <a:blip r:embed="rId4">
            <a:alphaModFix/>
          </a:blip>
          <a:stretch>
            <a:fillRect/>
          </a:stretch>
        </p:blipFill>
        <p:spPr>
          <a:xfrm>
            <a:off x="353250" y="2295800"/>
            <a:ext cx="8165536" cy="25429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7"/>
          <p:cNvSpPr txBox="1"/>
          <p:nvPr>
            <p:ph type="title"/>
          </p:nvPr>
        </p:nvSpPr>
        <p:spPr>
          <a:xfrm>
            <a:off x="442925" y="4163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sz="3822"/>
              <a:t>Fashion Mnist:</a:t>
            </a:r>
            <a:endParaRPr sz="3822"/>
          </a:p>
        </p:txBody>
      </p:sp>
      <p:pic>
        <p:nvPicPr>
          <p:cNvPr id="205" name="Google Shape;205;p27"/>
          <p:cNvPicPr preferRelativeResize="0"/>
          <p:nvPr/>
        </p:nvPicPr>
        <p:blipFill>
          <a:blip r:embed="rId3">
            <a:alphaModFix/>
          </a:blip>
          <a:stretch>
            <a:fillRect/>
          </a:stretch>
        </p:blipFill>
        <p:spPr>
          <a:xfrm>
            <a:off x="442913" y="2184800"/>
            <a:ext cx="8258175" cy="2600325"/>
          </a:xfrm>
          <a:prstGeom prst="rect">
            <a:avLst/>
          </a:prstGeom>
          <a:noFill/>
          <a:ln>
            <a:noFill/>
          </a:ln>
        </p:spPr>
      </p:pic>
      <p:sp>
        <p:nvSpPr>
          <p:cNvPr id="206" name="Google Shape;206;p27"/>
          <p:cNvSpPr txBox="1"/>
          <p:nvPr>
            <p:ph type="title"/>
          </p:nvPr>
        </p:nvSpPr>
        <p:spPr>
          <a:xfrm>
            <a:off x="569113" y="1281425"/>
            <a:ext cx="80058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3200">
                <a:solidFill>
                  <a:srgbClr val="000000"/>
                </a:solidFill>
              </a:rPr>
              <a:t>                     </a:t>
            </a:r>
            <a:r>
              <a:rPr lang="es-419" sz="3200">
                <a:solidFill>
                  <a:srgbClr val="000000"/>
                </a:solidFill>
              </a:rPr>
              <a:t>              PSNR: </a:t>
            </a:r>
            <a:r>
              <a:rPr lang="es-419" sz="3200">
                <a:solidFill>
                  <a:srgbClr val="000000"/>
                </a:solidFill>
              </a:rPr>
              <a:t>29.024</a:t>
            </a:r>
            <a:endParaRPr sz="32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8"/>
          <p:cNvSpPr txBox="1"/>
          <p:nvPr>
            <p:ph type="title"/>
          </p:nvPr>
        </p:nvSpPr>
        <p:spPr>
          <a:xfrm>
            <a:off x="1313250" y="311125"/>
            <a:ext cx="65175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419">
                <a:latin typeface="Trebuchet MS"/>
                <a:ea typeface="Trebuchet MS"/>
                <a:cs typeface="Trebuchet MS"/>
                <a:sym typeface="Trebuchet MS"/>
              </a:rPr>
              <a:t>CNN for Denoising on Natural images Dataset</a:t>
            </a:r>
            <a:endParaRPr>
              <a:latin typeface="Trebuchet MS"/>
              <a:ea typeface="Trebuchet MS"/>
              <a:cs typeface="Trebuchet MS"/>
              <a:sym typeface="Trebuchet MS"/>
            </a:endParaRPr>
          </a:p>
        </p:txBody>
      </p:sp>
      <p:pic>
        <p:nvPicPr>
          <p:cNvPr id="212" name="Google Shape;212;p28"/>
          <p:cNvPicPr preferRelativeResize="0"/>
          <p:nvPr/>
        </p:nvPicPr>
        <p:blipFill>
          <a:blip r:embed="rId3">
            <a:alphaModFix/>
          </a:blip>
          <a:stretch>
            <a:fillRect/>
          </a:stretch>
        </p:blipFill>
        <p:spPr>
          <a:xfrm>
            <a:off x="428625" y="2309175"/>
            <a:ext cx="8286750" cy="2628900"/>
          </a:xfrm>
          <a:prstGeom prst="rect">
            <a:avLst/>
          </a:prstGeom>
          <a:noFill/>
          <a:ln>
            <a:noFill/>
          </a:ln>
        </p:spPr>
      </p:pic>
      <p:sp>
        <p:nvSpPr>
          <p:cNvPr id="213" name="Google Shape;213;p28"/>
          <p:cNvSpPr txBox="1"/>
          <p:nvPr>
            <p:ph type="title"/>
          </p:nvPr>
        </p:nvSpPr>
        <p:spPr>
          <a:xfrm>
            <a:off x="694300" y="1601775"/>
            <a:ext cx="79809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3155">
                <a:solidFill>
                  <a:srgbClr val="000000"/>
                </a:solidFill>
              </a:rPr>
              <a:t>                    </a:t>
            </a:r>
            <a:r>
              <a:rPr lang="es-419" sz="3155">
                <a:solidFill>
                  <a:srgbClr val="000000"/>
                </a:solidFill>
              </a:rPr>
              <a:t>            PSNR: 28.912</a:t>
            </a:r>
            <a:endParaRPr sz="3155">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9"/>
          <p:cNvSpPr txBox="1"/>
          <p:nvPr>
            <p:ph type="title"/>
          </p:nvPr>
        </p:nvSpPr>
        <p:spPr>
          <a:xfrm>
            <a:off x="474275" y="1388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Conclusiones </a:t>
            </a:r>
            <a:endParaRPr>
              <a:latin typeface="Trebuchet MS"/>
              <a:ea typeface="Trebuchet MS"/>
              <a:cs typeface="Trebuchet MS"/>
              <a:sym typeface="Trebuchet MS"/>
            </a:endParaRPr>
          </a:p>
        </p:txBody>
      </p:sp>
      <p:sp>
        <p:nvSpPr>
          <p:cNvPr id="219" name="Google Shape;219;p29"/>
          <p:cNvSpPr txBox="1"/>
          <p:nvPr>
            <p:ph idx="1" type="body"/>
          </p:nvPr>
        </p:nvSpPr>
        <p:spPr>
          <a:xfrm>
            <a:off x="235175" y="903575"/>
            <a:ext cx="8520600" cy="3799500"/>
          </a:xfrm>
          <a:prstGeom prst="rect">
            <a:avLst/>
          </a:prstGeom>
        </p:spPr>
        <p:txBody>
          <a:bodyPr anchorCtr="0" anchor="t" bIns="91425" lIns="91425" spcFirstLastPara="1" rIns="91425" wrap="square" tIns="91425">
            <a:normAutofit/>
          </a:bodyPr>
          <a:lstStyle/>
          <a:p>
            <a:pPr indent="-311150" lvl="0" marL="457200" rtl="0" algn="just">
              <a:spcBef>
                <a:spcPts val="0"/>
              </a:spcBef>
              <a:spcAft>
                <a:spcPts val="0"/>
              </a:spcAft>
              <a:buSzPts val="1300"/>
              <a:buChar char="●"/>
            </a:pPr>
            <a:r>
              <a:rPr lang="es-419" sz="1300"/>
              <a:t>El rendimiento de los regresores vistos en clase es bueno para datasets pequeños con imágenes de baja complejidad, el uso de imágenes reales de tamaño normal dispara exponencialmente el tiempo de entrenamiento y reduce sustancialmente la calidad del resultado </a:t>
            </a:r>
            <a:r>
              <a:rPr lang="es-419" sz="1300"/>
              <a:t>haciéndolos</a:t>
            </a:r>
            <a:r>
              <a:rPr lang="es-419" sz="1300"/>
              <a:t> inviables en estos casos.</a:t>
            </a:r>
            <a:endParaRPr sz="1300"/>
          </a:p>
          <a:p>
            <a:pPr indent="-311150" lvl="0" marL="457200" rtl="0" algn="just">
              <a:spcBef>
                <a:spcPts val="0"/>
              </a:spcBef>
              <a:spcAft>
                <a:spcPts val="0"/>
              </a:spcAft>
              <a:buSzPts val="1300"/>
              <a:buChar char="●"/>
            </a:pPr>
            <a:r>
              <a:rPr lang="es-419" sz="1300"/>
              <a:t>Las redes neuronales densas pueden hacer un trabajo aceptable de eliminación de ruido en </a:t>
            </a:r>
            <a:r>
              <a:rPr lang="es-419" sz="1300"/>
              <a:t>imágenes</a:t>
            </a:r>
            <a:r>
              <a:rPr lang="es-419" sz="1300"/>
              <a:t> poco complejas, sin embargo para </a:t>
            </a:r>
            <a:r>
              <a:rPr lang="es-419" sz="1300"/>
              <a:t>imágenes</a:t>
            </a:r>
            <a:r>
              <a:rPr lang="es-419" sz="1300"/>
              <a:t> más grandes y complejas, es mucho más notorio su mal rendimiento trabajando con imágenes.</a:t>
            </a:r>
            <a:endParaRPr sz="13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Referencias</a:t>
            </a:r>
            <a:endParaRPr>
              <a:latin typeface="Trebuchet MS"/>
              <a:ea typeface="Trebuchet MS"/>
              <a:cs typeface="Trebuchet MS"/>
              <a:sym typeface="Trebuchet MS"/>
            </a:endParaRPr>
          </a:p>
        </p:txBody>
      </p:sp>
      <p:sp>
        <p:nvSpPr>
          <p:cNvPr id="225" name="Google Shape;225;p3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u="sng">
                <a:solidFill>
                  <a:schemeClr val="hlink"/>
                </a:solidFill>
                <a:hlinkClick r:id="rId3"/>
              </a:rPr>
              <a:t>https://en.wikipedia.org/wiki/Image_noise</a:t>
            </a:r>
            <a:endParaRPr/>
          </a:p>
          <a:p>
            <a:pPr indent="0" lvl="0" marL="0" rtl="0" algn="l">
              <a:spcBef>
                <a:spcPts val="1200"/>
              </a:spcBef>
              <a:spcAft>
                <a:spcPts val="0"/>
              </a:spcAft>
              <a:buNone/>
            </a:pPr>
            <a:r>
              <a:rPr lang="es-419" u="sng">
                <a:solidFill>
                  <a:schemeClr val="hlink"/>
                </a:solidFill>
                <a:hlinkClick r:id="rId4"/>
              </a:rPr>
              <a:t>https://photographylife.com/what-is-noise-in-photography</a:t>
            </a:r>
            <a:endParaRPr/>
          </a:p>
          <a:p>
            <a:pPr indent="0" lvl="0" marL="0" rtl="0" algn="l">
              <a:spcBef>
                <a:spcPts val="1200"/>
              </a:spcBef>
              <a:spcAft>
                <a:spcPts val="0"/>
              </a:spcAft>
              <a:buNone/>
            </a:pPr>
            <a:r>
              <a:rPr lang="es-419" u="sng">
                <a:solidFill>
                  <a:schemeClr val="hlink"/>
                </a:solidFill>
                <a:hlinkClick r:id="rId5"/>
              </a:rPr>
              <a:t>https://www.aprendemachinelearning.com/como-funcionan-las-convolutional-neural-networks-vision-por-ordenador/</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215250" y="308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Planteamiento del problema</a:t>
            </a:r>
            <a:endParaRPr>
              <a:latin typeface="Trebuchet MS"/>
              <a:ea typeface="Trebuchet MS"/>
              <a:cs typeface="Trebuchet MS"/>
              <a:sym typeface="Trebuchet MS"/>
            </a:endParaRPr>
          </a:p>
        </p:txBody>
      </p:sp>
      <p:pic>
        <p:nvPicPr>
          <p:cNvPr id="74" name="Google Shape;74;p14"/>
          <p:cNvPicPr preferRelativeResize="0"/>
          <p:nvPr/>
        </p:nvPicPr>
        <p:blipFill>
          <a:blip r:embed="rId3">
            <a:alphaModFix/>
          </a:blip>
          <a:stretch>
            <a:fillRect/>
          </a:stretch>
        </p:blipFill>
        <p:spPr>
          <a:xfrm>
            <a:off x="6537275" y="0"/>
            <a:ext cx="2606725" cy="1724699"/>
          </a:xfrm>
          <a:prstGeom prst="rect">
            <a:avLst/>
          </a:prstGeom>
          <a:noFill/>
          <a:ln>
            <a:noFill/>
          </a:ln>
        </p:spPr>
      </p:pic>
      <p:pic>
        <p:nvPicPr>
          <p:cNvPr id="75" name="Google Shape;75;p14"/>
          <p:cNvPicPr preferRelativeResize="0"/>
          <p:nvPr/>
        </p:nvPicPr>
        <p:blipFill rotWithShape="1">
          <a:blip r:embed="rId4">
            <a:alphaModFix/>
          </a:blip>
          <a:srcRect b="0" l="0" r="32930" t="32295"/>
          <a:stretch/>
        </p:blipFill>
        <p:spPr>
          <a:xfrm>
            <a:off x="0" y="3118775"/>
            <a:ext cx="2854149" cy="1920776"/>
          </a:xfrm>
          <a:prstGeom prst="rect">
            <a:avLst/>
          </a:prstGeom>
          <a:noFill/>
          <a:ln>
            <a:noFill/>
          </a:ln>
        </p:spPr>
      </p:pic>
      <p:sp>
        <p:nvSpPr>
          <p:cNvPr id="76" name="Google Shape;76;p14"/>
          <p:cNvSpPr txBox="1"/>
          <p:nvPr/>
        </p:nvSpPr>
        <p:spPr>
          <a:xfrm>
            <a:off x="215250" y="1130225"/>
            <a:ext cx="39369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 </a:t>
            </a:r>
            <a:r>
              <a:rPr lang="es-419">
                <a:latin typeface="Open Sans"/>
                <a:ea typeface="Open Sans"/>
                <a:cs typeface="Open Sans"/>
                <a:sym typeface="Open Sans"/>
              </a:rPr>
              <a:t>Ruido causado por la </a:t>
            </a:r>
            <a:r>
              <a:rPr lang="es-419">
                <a:latin typeface="Open Sans"/>
                <a:ea typeface="Open Sans"/>
                <a:cs typeface="Open Sans"/>
                <a:sym typeface="Open Sans"/>
              </a:rPr>
              <a:t>cámara</a:t>
            </a:r>
            <a:r>
              <a:rPr lang="es-419">
                <a:latin typeface="Open Sans"/>
                <a:ea typeface="Open Sans"/>
                <a:cs typeface="Open Sans"/>
                <a:sym typeface="Open Sans"/>
              </a:rPr>
              <a:t> o sensor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 Ruido del ambiente</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a:t>
            </a:r>
            <a:r>
              <a:rPr lang="es-419">
                <a:latin typeface="Open Sans"/>
                <a:ea typeface="Open Sans"/>
                <a:cs typeface="Open Sans"/>
                <a:sym typeface="Open Sans"/>
              </a:rPr>
              <a:t>Alteraciones en el brillo de una imagen</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pic>
        <p:nvPicPr>
          <p:cNvPr id="77" name="Google Shape;77;p14"/>
          <p:cNvPicPr preferRelativeResize="0"/>
          <p:nvPr/>
        </p:nvPicPr>
        <p:blipFill>
          <a:blip r:embed="rId5">
            <a:alphaModFix/>
          </a:blip>
          <a:stretch>
            <a:fillRect/>
          </a:stretch>
        </p:blipFill>
        <p:spPr>
          <a:xfrm>
            <a:off x="3349600" y="2953100"/>
            <a:ext cx="2044000" cy="2044000"/>
          </a:xfrm>
          <a:prstGeom prst="rect">
            <a:avLst/>
          </a:prstGeom>
          <a:noFill/>
          <a:ln>
            <a:noFill/>
          </a:ln>
        </p:spPr>
      </p:pic>
      <p:pic>
        <p:nvPicPr>
          <p:cNvPr id="78" name="Google Shape;78;p14"/>
          <p:cNvPicPr preferRelativeResize="0"/>
          <p:nvPr/>
        </p:nvPicPr>
        <p:blipFill>
          <a:blip r:embed="rId6">
            <a:alphaModFix/>
          </a:blip>
          <a:stretch>
            <a:fillRect/>
          </a:stretch>
        </p:blipFill>
        <p:spPr>
          <a:xfrm>
            <a:off x="5920675" y="2953100"/>
            <a:ext cx="2044000" cy="2044000"/>
          </a:xfrm>
          <a:prstGeom prst="rect">
            <a:avLst/>
          </a:prstGeom>
          <a:noFill/>
          <a:ln>
            <a:noFill/>
          </a:ln>
        </p:spPr>
      </p:pic>
      <p:sp>
        <p:nvSpPr>
          <p:cNvPr id="79" name="Google Shape;79;p14"/>
          <p:cNvSpPr txBox="1"/>
          <p:nvPr/>
        </p:nvSpPr>
        <p:spPr>
          <a:xfrm>
            <a:off x="4177263" y="1130225"/>
            <a:ext cx="233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-Ruido Gaussiano</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311700" y="2098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Métrica de comparación - PSNR</a:t>
            </a:r>
            <a:endParaRPr/>
          </a:p>
        </p:txBody>
      </p:sp>
      <p:pic>
        <p:nvPicPr>
          <p:cNvPr id="85" name="Google Shape;85;p15"/>
          <p:cNvPicPr preferRelativeResize="0"/>
          <p:nvPr/>
        </p:nvPicPr>
        <p:blipFill rotWithShape="1">
          <a:blip r:embed="rId3">
            <a:alphaModFix/>
          </a:blip>
          <a:srcRect b="47180" l="15325" r="54267" t="43741"/>
          <a:stretch/>
        </p:blipFill>
        <p:spPr>
          <a:xfrm>
            <a:off x="431575" y="2228588"/>
            <a:ext cx="5214250" cy="875626"/>
          </a:xfrm>
          <a:prstGeom prst="rect">
            <a:avLst/>
          </a:prstGeom>
          <a:noFill/>
          <a:ln>
            <a:noFill/>
          </a:ln>
        </p:spPr>
      </p:pic>
      <p:pic>
        <p:nvPicPr>
          <p:cNvPr id="86" name="Google Shape;86;p15"/>
          <p:cNvPicPr preferRelativeResize="0"/>
          <p:nvPr/>
        </p:nvPicPr>
        <p:blipFill rotWithShape="1">
          <a:blip r:embed="rId4">
            <a:alphaModFix/>
          </a:blip>
          <a:srcRect b="43997" l="27495" r="26036" t="38404"/>
          <a:stretch/>
        </p:blipFill>
        <p:spPr>
          <a:xfrm>
            <a:off x="466950" y="1320325"/>
            <a:ext cx="3587002" cy="764100"/>
          </a:xfrm>
          <a:prstGeom prst="rect">
            <a:avLst/>
          </a:prstGeom>
          <a:noFill/>
          <a:ln>
            <a:noFill/>
          </a:ln>
        </p:spPr>
      </p:pic>
      <p:sp>
        <p:nvSpPr>
          <p:cNvPr id="87" name="Google Shape;87;p15"/>
          <p:cNvSpPr txBox="1"/>
          <p:nvPr/>
        </p:nvSpPr>
        <p:spPr>
          <a:xfrm>
            <a:off x="396200" y="3763875"/>
            <a:ext cx="7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MAX</a:t>
            </a:r>
            <a:r>
              <a:rPr baseline="-25000" lang="es-419">
                <a:latin typeface="Open Sans"/>
                <a:ea typeface="Open Sans"/>
                <a:cs typeface="Open Sans"/>
                <a:sym typeface="Open Sans"/>
              </a:rPr>
              <a:t>I</a:t>
            </a:r>
            <a:r>
              <a:rPr b="1" baseline="-25000" lang="es-419">
                <a:latin typeface="Open Sans"/>
                <a:ea typeface="Open Sans"/>
                <a:cs typeface="Open Sans"/>
                <a:sym typeface="Open Sans"/>
              </a:rPr>
              <a:t>  </a:t>
            </a:r>
            <a:endParaRPr b="1" baseline="-25000">
              <a:latin typeface="Open Sans"/>
              <a:ea typeface="Open Sans"/>
              <a:cs typeface="Open Sans"/>
              <a:sym typeface="Open Sans"/>
            </a:endParaRPr>
          </a:p>
        </p:txBody>
      </p:sp>
      <p:sp>
        <p:nvSpPr>
          <p:cNvPr id="88" name="Google Shape;88;p15"/>
          <p:cNvSpPr txBox="1"/>
          <p:nvPr/>
        </p:nvSpPr>
        <p:spPr>
          <a:xfrm>
            <a:off x="934850" y="3763875"/>
            <a:ext cx="498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 Valor </a:t>
            </a:r>
            <a:r>
              <a:rPr lang="es-419">
                <a:latin typeface="Open Sans"/>
                <a:ea typeface="Open Sans"/>
                <a:cs typeface="Open Sans"/>
                <a:sym typeface="Open Sans"/>
              </a:rPr>
              <a:t>máximo</a:t>
            </a:r>
            <a:r>
              <a:rPr lang="es-419">
                <a:latin typeface="Open Sans"/>
                <a:ea typeface="Open Sans"/>
                <a:cs typeface="Open Sans"/>
                <a:sym typeface="Open Sans"/>
              </a:rPr>
              <a:t> que toma un pixel en la imagen</a:t>
            </a:r>
            <a:endParaRPr>
              <a:latin typeface="Open Sans"/>
              <a:ea typeface="Open Sans"/>
              <a:cs typeface="Open Sans"/>
              <a:sym typeface="Open Sans"/>
            </a:endParaRPr>
          </a:p>
        </p:txBody>
      </p:sp>
      <p:sp>
        <p:nvSpPr>
          <p:cNvPr id="89" name="Google Shape;89;p15"/>
          <p:cNvSpPr txBox="1"/>
          <p:nvPr/>
        </p:nvSpPr>
        <p:spPr>
          <a:xfrm>
            <a:off x="466950" y="4329025"/>
            <a:ext cx="514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-Se buscan valores cercanos o superiores a 30 dB</a:t>
            </a: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title"/>
          </p:nvPr>
        </p:nvSpPr>
        <p:spPr>
          <a:xfrm>
            <a:off x="119875" y="103275"/>
            <a:ext cx="8520600" cy="9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3620">
                <a:latin typeface="Trebuchet MS"/>
                <a:ea typeface="Trebuchet MS"/>
                <a:cs typeface="Trebuchet MS"/>
                <a:sym typeface="Trebuchet MS"/>
              </a:rPr>
              <a:t>Preprocesamiento de datos</a:t>
            </a:r>
            <a:endParaRPr sz="3620">
              <a:latin typeface="Trebuchet MS"/>
              <a:ea typeface="Trebuchet MS"/>
              <a:cs typeface="Trebuchet MS"/>
              <a:sym typeface="Trebuchet MS"/>
            </a:endParaRPr>
          </a:p>
        </p:txBody>
      </p:sp>
      <p:sp>
        <p:nvSpPr>
          <p:cNvPr id="95" name="Google Shape;95;p16"/>
          <p:cNvSpPr txBox="1"/>
          <p:nvPr>
            <p:ph idx="1" type="body"/>
          </p:nvPr>
        </p:nvSpPr>
        <p:spPr>
          <a:xfrm>
            <a:off x="162325" y="898525"/>
            <a:ext cx="6261900" cy="3912600"/>
          </a:xfrm>
          <a:prstGeom prst="rect">
            <a:avLst/>
          </a:prstGeom>
        </p:spPr>
        <p:txBody>
          <a:bodyPr anchorCtr="0" anchor="t" bIns="91425" lIns="91425" spcFirstLastPara="1" rIns="91425" wrap="square" tIns="91425">
            <a:normAutofit fontScale="70000" lnSpcReduction="20000"/>
          </a:bodyPr>
          <a:lstStyle/>
          <a:p>
            <a:pPr indent="0" lvl="0" marL="0" rtl="0" algn="l">
              <a:lnSpc>
                <a:spcPct val="100000"/>
              </a:lnSpc>
              <a:spcBef>
                <a:spcPts val="0"/>
              </a:spcBef>
              <a:spcAft>
                <a:spcPts val="0"/>
              </a:spcAft>
              <a:buNone/>
            </a:pPr>
            <a:r>
              <a:rPr lang="es-419">
                <a:solidFill>
                  <a:srgbClr val="000000"/>
                </a:solidFill>
              </a:rPr>
              <a:t>Datasets:</a:t>
            </a:r>
            <a:r>
              <a:rPr lang="es-419">
                <a:solidFill>
                  <a:srgbClr val="000000"/>
                </a:solidFill>
              </a:rPr>
              <a:t> MNIST - 1000 imágenes</a:t>
            </a:r>
            <a:endParaRPr>
              <a:solidFill>
                <a:srgbClr val="000000"/>
              </a:solidFill>
            </a:endParaRPr>
          </a:p>
          <a:p>
            <a:pPr indent="0" lvl="0" marL="0" rtl="0" algn="l">
              <a:lnSpc>
                <a:spcPct val="100000"/>
              </a:lnSpc>
              <a:spcBef>
                <a:spcPts val="1200"/>
              </a:spcBef>
              <a:spcAft>
                <a:spcPts val="0"/>
              </a:spcAft>
              <a:buNone/>
            </a:pPr>
            <a:r>
              <a:rPr lang="es-419">
                <a:solidFill>
                  <a:srgbClr val="000000"/>
                </a:solidFill>
              </a:rPr>
              <a:t>                  Fashion MNIST  - 1000 imágenes</a:t>
            </a:r>
            <a:endParaRPr>
              <a:solidFill>
                <a:srgbClr val="000000"/>
              </a:solidFill>
            </a:endParaRPr>
          </a:p>
          <a:p>
            <a:pPr indent="0" lvl="0" marL="0" rtl="0" algn="l">
              <a:lnSpc>
                <a:spcPct val="100000"/>
              </a:lnSpc>
              <a:spcBef>
                <a:spcPts val="1200"/>
              </a:spcBef>
              <a:spcAft>
                <a:spcPts val="0"/>
              </a:spcAft>
              <a:buNone/>
            </a:pPr>
            <a:r>
              <a:rPr lang="es-419">
                <a:solidFill>
                  <a:srgbClr val="000000"/>
                </a:solidFill>
              </a:rPr>
              <a:t>                  N</a:t>
            </a:r>
            <a:r>
              <a:rPr lang="es-419">
                <a:solidFill>
                  <a:srgbClr val="000000"/>
                </a:solidFill>
              </a:rPr>
              <a:t>atural images de kaggle - 788 </a:t>
            </a:r>
            <a:r>
              <a:rPr lang="es-419">
                <a:solidFill>
                  <a:srgbClr val="000000"/>
                </a:solidFill>
              </a:rPr>
              <a:t>imágenes</a:t>
            </a:r>
            <a:endParaRPr>
              <a:solidFill>
                <a:srgbClr val="000000"/>
              </a:solidFill>
            </a:endParaRPr>
          </a:p>
          <a:p>
            <a:pPr indent="0" lvl="0" marL="0" rtl="0" algn="l">
              <a:spcBef>
                <a:spcPts val="1200"/>
              </a:spcBef>
              <a:spcAft>
                <a:spcPts val="0"/>
              </a:spcAft>
              <a:buNone/>
            </a:pPr>
            <a:r>
              <a:rPr lang="es-419">
                <a:solidFill>
                  <a:srgbClr val="000000"/>
                </a:solidFill>
              </a:rPr>
              <a:t>                 </a:t>
            </a:r>
            <a:endParaRPr/>
          </a:p>
          <a:p>
            <a:pPr indent="-308610" lvl="0" marL="457200" rtl="0" algn="l">
              <a:spcBef>
                <a:spcPts val="1200"/>
              </a:spcBef>
              <a:spcAft>
                <a:spcPts val="0"/>
              </a:spcAft>
              <a:buClr>
                <a:srgbClr val="000000"/>
              </a:buClr>
              <a:buSzPct val="100000"/>
              <a:buAutoNum type="arabicPeriod"/>
            </a:pPr>
            <a:r>
              <a:rPr lang="es-419">
                <a:solidFill>
                  <a:srgbClr val="000000"/>
                </a:solidFill>
              </a:rPr>
              <a:t>Carpeta motorbike</a:t>
            </a:r>
            <a:endParaRPr>
              <a:solidFill>
                <a:srgbClr val="000000"/>
              </a:solidFill>
            </a:endParaRPr>
          </a:p>
          <a:p>
            <a:pPr indent="-308610" lvl="0" marL="457200" rtl="0" algn="l">
              <a:spcBef>
                <a:spcPts val="0"/>
              </a:spcBef>
              <a:spcAft>
                <a:spcPts val="0"/>
              </a:spcAft>
              <a:buClr>
                <a:srgbClr val="000000"/>
              </a:buClr>
              <a:buSzPct val="100000"/>
              <a:buAutoNum type="arabicPeriod"/>
            </a:pPr>
            <a:r>
              <a:rPr lang="es-419">
                <a:solidFill>
                  <a:srgbClr val="000000"/>
                </a:solidFill>
              </a:rPr>
              <a:t>RGB a escala de grises</a:t>
            </a:r>
            <a:endParaRPr>
              <a:solidFill>
                <a:srgbClr val="000000"/>
              </a:solidFill>
            </a:endParaRPr>
          </a:p>
          <a:p>
            <a:pPr indent="-308610" lvl="0" marL="457200" rtl="0" algn="l">
              <a:spcBef>
                <a:spcPts val="0"/>
              </a:spcBef>
              <a:spcAft>
                <a:spcPts val="0"/>
              </a:spcAft>
              <a:buClr>
                <a:srgbClr val="000000"/>
              </a:buClr>
              <a:buSzPct val="100000"/>
              <a:buAutoNum type="arabicPeriod"/>
            </a:pPr>
            <a:r>
              <a:rPr lang="es-419">
                <a:solidFill>
                  <a:srgbClr val="000000"/>
                </a:solidFill>
              </a:rPr>
              <a:t>Reescalamiento de </a:t>
            </a:r>
            <a:r>
              <a:rPr lang="es-419">
                <a:solidFill>
                  <a:srgbClr val="000000"/>
                </a:solidFill>
              </a:rPr>
              <a:t>imágenes</a:t>
            </a:r>
            <a:r>
              <a:rPr lang="es-419">
                <a:solidFill>
                  <a:srgbClr val="000000"/>
                </a:solidFill>
              </a:rPr>
              <a:t> a tamaños iguales 128x128</a:t>
            </a:r>
            <a:endParaRPr>
              <a:solidFill>
                <a:srgbClr val="000000"/>
              </a:solidFill>
            </a:endParaRPr>
          </a:p>
          <a:p>
            <a:pPr indent="-308610" lvl="0" marL="457200" rtl="0" algn="l">
              <a:spcBef>
                <a:spcPts val="0"/>
              </a:spcBef>
              <a:spcAft>
                <a:spcPts val="0"/>
              </a:spcAft>
              <a:buClr>
                <a:srgbClr val="000000"/>
              </a:buClr>
              <a:buSzPct val="100000"/>
              <a:buAutoNum type="arabicPeriod"/>
            </a:pPr>
            <a:r>
              <a:rPr lang="es-419">
                <a:solidFill>
                  <a:srgbClr val="000000"/>
                </a:solidFill>
              </a:rPr>
              <a:t>Adición de ruido gaussiano</a:t>
            </a:r>
            <a:endParaRPr>
              <a:solidFill>
                <a:srgbClr val="000000"/>
              </a:solidFill>
            </a:endParaRPr>
          </a:p>
          <a:p>
            <a:pPr indent="-308610" lvl="0" marL="457200" rtl="0" algn="l">
              <a:spcBef>
                <a:spcPts val="0"/>
              </a:spcBef>
              <a:spcAft>
                <a:spcPts val="0"/>
              </a:spcAft>
              <a:buClr>
                <a:srgbClr val="000000"/>
              </a:buClr>
              <a:buSzPct val="100000"/>
              <a:buAutoNum type="arabicPeriod"/>
            </a:pPr>
            <a:r>
              <a:rPr lang="es-419">
                <a:solidFill>
                  <a:srgbClr val="000000"/>
                </a:solidFill>
              </a:rPr>
              <a:t>Vectorización y normalización de las </a:t>
            </a:r>
            <a:r>
              <a:rPr lang="es-419">
                <a:solidFill>
                  <a:srgbClr val="000000"/>
                </a:solidFill>
              </a:rPr>
              <a:t>imágenes</a:t>
            </a:r>
            <a:endParaRPr>
              <a:solidFill>
                <a:srgbClr val="000000"/>
              </a:solidFill>
            </a:endParaRPr>
          </a:p>
          <a:p>
            <a:pPr indent="-308610" lvl="0" marL="457200" rtl="0" algn="l">
              <a:spcBef>
                <a:spcPts val="0"/>
              </a:spcBef>
              <a:spcAft>
                <a:spcPts val="0"/>
              </a:spcAft>
              <a:buClr>
                <a:srgbClr val="000000"/>
              </a:buClr>
              <a:buSzPct val="100000"/>
              <a:buAutoNum type="arabicPeriod"/>
            </a:pPr>
            <a:r>
              <a:rPr lang="es-419">
                <a:solidFill>
                  <a:srgbClr val="000000"/>
                </a:solidFill>
              </a:rPr>
              <a:t>División del dataset en 90% train y 10% test, en donde X representan las </a:t>
            </a:r>
            <a:r>
              <a:rPr lang="es-419">
                <a:solidFill>
                  <a:srgbClr val="000000"/>
                </a:solidFill>
              </a:rPr>
              <a:t>imágenes</a:t>
            </a:r>
            <a:r>
              <a:rPr lang="es-419">
                <a:solidFill>
                  <a:srgbClr val="000000"/>
                </a:solidFill>
              </a:rPr>
              <a:t> con ruido y Y las </a:t>
            </a:r>
            <a:r>
              <a:rPr lang="es-419">
                <a:solidFill>
                  <a:srgbClr val="000000"/>
                </a:solidFill>
              </a:rPr>
              <a:t>imágenes</a:t>
            </a:r>
            <a:r>
              <a:rPr lang="es-419">
                <a:solidFill>
                  <a:srgbClr val="000000"/>
                </a:solidFill>
              </a:rPr>
              <a:t> originales.</a:t>
            </a:r>
            <a:endParaRPr>
              <a:solidFill>
                <a:srgbClr val="000000"/>
              </a:solidFill>
            </a:endParaRPr>
          </a:p>
          <a:p>
            <a:pPr indent="0" lvl="0" marL="0" rtl="0" algn="l">
              <a:spcBef>
                <a:spcPts val="1200"/>
              </a:spcBef>
              <a:spcAft>
                <a:spcPts val="0"/>
              </a:spcAft>
              <a:buNone/>
            </a:pPr>
            <a:r>
              <a:rPr lang="es-419">
                <a:solidFill>
                  <a:srgbClr val="000000"/>
                </a:solidFill>
              </a:rPr>
              <a:t>          Filas = Muestras</a:t>
            </a:r>
            <a:endParaRPr>
              <a:solidFill>
                <a:srgbClr val="000000"/>
              </a:solidFill>
            </a:endParaRPr>
          </a:p>
          <a:p>
            <a:pPr indent="0" lvl="0" marL="0" rtl="0" algn="l">
              <a:spcBef>
                <a:spcPts val="1200"/>
              </a:spcBef>
              <a:spcAft>
                <a:spcPts val="0"/>
              </a:spcAft>
              <a:buNone/>
            </a:pPr>
            <a:r>
              <a:rPr lang="es-419">
                <a:solidFill>
                  <a:srgbClr val="000000"/>
                </a:solidFill>
              </a:rPr>
              <a:t>          Columnas = valores de </a:t>
            </a:r>
            <a:r>
              <a:rPr lang="es-419">
                <a:solidFill>
                  <a:srgbClr val="000000"/>
                </a:solidFill>
              </a:rPr>
              <a:t>píxeles</a:t>
            </a:r>
            <a:endParaRPr>
              <a:solidFill>
                <a:srgbClr val="000000"/>
              </a:solidFill>
            </a:endParaRPr>
          </a:p>
          <a:p>
            <a:pPr indent="0" lvl="0" marL="0" rtl="0" algn="l">
              <a:spcBef>
                <a:spcPts val="1200"/>
              </a:spcBef>
              <a:spcAft>
                <a:spcPts val="1200"/>
              </a:spcAft>
              <a:buNone/>
            </a:pPr>
            <a:r>
              <a:rPr lang="es-419"/>
              <a:t>                                                                                                 </a:t>
            </a:r>
            <a:endParaRPr/>
          </a:p>
        </p:txBody>
      </p:sp>
      <p:sp>
        <p:nvSpPr>
          <p:cNvPr id="96" name="Google Shape;96;p16"/>
          <p:cNvSpPr/>
          <p:nvPr/>
        </p:nvSpPr>
        <p:spPr>
          <a:xfrm>
            <a:off x="6219525" y="1971575"/>
            <a:ext cx="468300" cy="929100"/>
          </a:xfrm>
          <a:prstGeom prst="curvedRightArrow">
            <a:avLst>
              <a:gd fmla="val 25000" name="adj1"/>
              <a:gd fmla="val 50000" name="adj2"/>
              <a:gd fmla="val 25000" name="adj3"/>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 name="Google Shape;97;p16"/>
          <p:cNvPicPr preferRelativeResize="0"/>
          <p:nvPr/>
        </p:nvPicPr>
        <p:blipFill>
          <a:blip r:embed="rId3">
            <a:alphaModFix/>
          </a:blip>
          <a:stretch>
            <a:fillRect/>
          </a:stretch>
        </p:blipFill>
        <p:spPr>
          <a:xfrm>
            <a:off x="6757525" y="646950"/>
            <a:ext cx="2292425" cy="1408038"/>
          </a:xfrm>
          <a:prstGeom prst="rect">
            <a:avLst/>
          </a:prstGeom>
          <a:noFill/>
          <a:ln>
            <a:noFill/>
          </a:ln>
        </p:spPr>
      </p:pic>
      <p:pic>
        <p:nvPicPr>
          <p:cNvPr id="98" name="Google Shape;98;p16"/>
          <p:cNvPicPr preferRelativeResize="0"/>
          <p:nvPr/>
        </p:nvPicPr>
        <p:blipFill>
          <a:blip r:embed="rId4">
            <a:alphaModFix/>
          </a:blip>
          <a:stretch>
            <a:fillRect/>
          </a:stretch>
        </p:blipFill>
        <p:spPr>
          <a:xfrm>
            <a:off x="6828050" y="2730063"/>
            <a:ext cx="2151375" cy="218616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311700" y="0"/>
            <a:ext cx="8520600" cy="1123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419">
                <a:latin typeface="Trebuchet MS"/>
                <a:ea typeface="Trebuchet MS"/>
                <a:cs typeface="Trebuchet MS"/>
                <a:sym typeface="Trebuchet MS"/>
              </a:rPr>
              <a:t>Support Vector Regressor, Decision Tree Regressor, Random Forest Regressor</a:t>
            </a:r>
            <a:endParaRPr>
              <a:latin typeface="Trebuchet MS"/>
              <a:ea typeface="Trebuchet MS"/>
              <a:cs typeface="Trebuchet MS"/>
              <a:sym typeface="Trebuchet MS"/>
            </a:endParaRPr>
          </a:p>
        </p:txBody>
      </p:sp>
      <p:pic>
        <p:nvPicPr>
          <p:cNvPr id="104" name="Google Shape;104;p17"/>
          <p:cNvPicPr preferRelativeResize="0"/>
          <p:nvPr/>
        </p:nvPicPr>
        <p:blipFill>
          <a:blip r:embed="rId3">
            <a:alphaModFix/>
          </a:blip>
          <a:stretch>
            <a:fillRect/>
          </a:stretch>
        </p:blipFill>
        <p:spPr>
          <a:xfrm>
            <a:off x="2505075" y="1309300"/>
            <a:ext cx="4133850" cy="3476625"/>
          </a:xfrm>
          <a:prstGeom prst="rect">
            <a:avLst/>
          </a:prstGeom>
          <a:noFill/>
          <a:ln>
            <a:noFill/>
          </a:ln>
        </p:spPr>
      </p:pic>
      <p:pic>
        <p:nvPicPr>
          <p:cNvPr id="105" name="Google Shape;105;p17"/>
          <p:cNvPicPr preferRelativeResize="0"/>
          <p:nvPr/>
        </p:nvPicPr>
        <p:blipFill>
          <a:blip r:embed="rId4">
            <a:alphaModFix/>
          </a:blip>
          <a:stretch>
            <a:fillRect/>
          </a:stretch>
        </p:blipFill>
        <p:spPr>
          <a:xfrm>
            <a:off x="1190013" y="1309300"/>
            <a:ext cx="5239970" cy="1699450"/>
          </a:xfrm>
          <a:prstGeom prst="rect">
            <a:avLst/>
          </a:prstGeom>
          <a:noFill/>
          <a:ln>
            <a:noFill/>
          </a:ln>
        </p:spPr>
      </p:pic>
      <p:pic>
        <p:nvPicPr>
          <p:cNvPr id="106" name="Google Shape;106;p17"/>
          <p:cNvPicPr preferRelativeResize="0"/>
          <p:nvPr/>
        </p:nvPicPr>
        <p:blipFill>
          <a:blip r:embed="rId5">
            <a:alphaModFix/>
          </a:blip>
          <a:stretch>
            <a:fillRect/>
          </a:stretch>
        </p:blipFill>
        <p:spPr>
          <a:xfrm>
            <a:off x="1189987" y="3104225"/>
            <a:ext cx="5240025" cy="1699450"/>
          </a:xfrm>
          <a:prstGeom prst="rect">
            <a:avLst/>
          </a:prstGeom>
          <a:noFill/>
          <a:ln>
            <a:noFill/>
          </a:ln>
        </p:spPr>
      </p:pic>
      <p:sp>
        <p:nvSpPr>
          <p:cNvPr id="107" name="Google Shape;107;p17"/>
          <p:cNvSpPr txBox="1"/>
          <p:nvPr/>
        </p:nvSpPr>
        <p:spPr>
          <a:xfrm>
            <a:off x="7036150" y="1635675"/>
            <a:ext cx="1647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Regresor: RF</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Max Depth: 5</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N Estimators: 6</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psnr: 31.6</a:t>
            </a:r>
            <a:endParaRPr>
              <a:latin typeface="Open Sans"/>
              <a:ea typeface="Open Sans"/>
              <a:cs typeface="Open Sans"/>
              <a:sym typeface="Open Sans"/>
            </a:endParaRPr>
          </a:p>
        </p:txBody>
      </p:sp>
      <p:sp>
        <p:nvSpPr>
          <p:cNvPr id="108" name="Google Shape;108;p17"/>
          <p:cNvSpPr txBox="1"/>
          <p:nvPr/>
        </p:nvSpPr>
        <p:spPr>
          <a:xfrm>
            <a:off x="7036150" y="3514625"/>
            <a:ext cx="1647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Regresor: RF</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Max Depth: 5</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N Estimators: 6</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psnr: 28</a:t>
            </a:r>
            <a:endParaRPr>
              <a:latin typeface="Open Sans"/>
              <a:ea typeface="Open Sans"/>
              <a:cs typeface="Open Sans"/>
              <a:sym typeface="Open Sans"/>
            </a:endParaRPr>
          </a:p>
        </p:txBody>
      </p:sp>
      <p:pic>
        <p:nvPicPr>
          <p:cNvPr id="109" name="Google Shape;109;p17"/>
          <p:cNvPicPr preferRelativeResize="0"/>
          <p:nvPr/>
        </p:nvPicPr>
        <p:blipFill>
          <a:blip r:embed="rId6">
            <a:alphaModFix/>
          </a:blip>
          <a:stretch>
            <a:fillRect/>
          </a:stretch>
        </p:blipFill>
        <p:spPr>
          <a:xfrm>
            <a:off x="880923" y="2097638"/>
            <a:ext cx="5858150" cy="1899950"/>
          </a:xfrm>
          <a:prstGeom prst="rect">
            <a:avLst/>
          </a:prstGeom>
          <a:noFill/>
          <a:ln>
            <a:noFill/>
          </a:ln>
        </p:spPr>
      </p:pic>
      <p:sp>
        <p:nvSpPr>
          <p:cNvPr id="110" name="Google Shape;110;p17"/>
          <p:cNvSpPr txBox="1"/>
          <p:nvPr/>
        </p:nvSpPr>
        <p:spPr>
          <a:xfrm>
            <a:off x="7075150" y="2524275"/>
            <a:ext cx="1647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Regresor: RF</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Max Depth: 5</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N Estimators: 6</a:t>
            </a:r>
            <a:endParaRPr>
              <a:latin typeface="Open Sans"/>
              <a:ea typeface="Open Sans"/>
              <a:cs typeface="Open Sans"/>
              <a:sym typeface="Open Sans"/>
            </a:endParaRPr>
          </a:p>
          <a:p>
            <a:pPr indent="0" lvl="0" marL="0" rtl="0" algn="l">
              <a:spcBef>
                <a:spcPts val="0"/>
              </a:spcBef>
              <a:spcAft>
                <a:spcPts val="0"/>
              </a:spcAft>
              <a:buNone/>
            </a:pPr>
            <a:r>
              <a:rPr lang="es-419">
                <a:latin typeface="Open Sans"/>
                <a:ea typeface="Open Sans"/>
                <a:cs typeface="Open Sans"/>
                <a:sym typeface="Open Sans"/>
              </a:rPr>
              <a:t>psnr: 25</a:t>
            </a:r>
            <a:endParaRPr>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500"/>
                                        <p:tgtEl>
                                          <p:spTgt spid="10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500"/>
                                        <p:tgtEl>
                                          <p:spTgt spid="104"/>
                                        </p:tgtEl>
                                        <p:attrNameLst>
                                          <p:attrName>ppt_y</p:attrName>
                                        </p:attrNameLst>
                                      </p:cBhvr>
                                      <p:tavLst>
                                        <p:tav fmla="" tm="0">
                                          <p:val>
                                            <p:strVal val="#ppt_y"/>
                                          </p:val>
                                        </p:tav>
                                        <p:tav fmla="" tm="100000">
                                          <p:val>
                                            <p:strVal val="#ppt_y+1"/>
                                          </p:val>
                                        </p:tav>
                                      </p:tavLst>
                                    </p:anim>
                                    <p:set>
                                      <p:cBhvr>
                                        <p:cTn dur="1" fill="hold">
                                          <p:stCondLst>
                                            <p:cond delay="500"/>
                                          </p:stCondLst>
                                        </p:cTn>
                                        <p:tgtEl>
                                          <p:spTgt spid="104"/>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2" presetSubtype="1">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additive="base">
                                        <p:cTn dur="500"/>
                                        <p:tgtEl>
                                          <p:spTgt spid="10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500"/>
                                        <p:tgtEl>
                                          <p:spTgt spid="10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08"/>
                                        </p:tgtEl>
                                        <p:attrNameLst>
                                          <p:attrName>style.visibility</p:attrName>
                                        </p:attrNameLst>
                                      </p:cBhvr>
                                      <p:to>
                                        <p:strVal val="visible"/>
                                      </p:to>
                                    </p:set>
                                    <p:anim calcmode="lin" valueType="num">
                                      <p:cBhvr additive="base">
                                        <p:cTn dur="500"/>
                                        <p:tgtEl>
                                          <p:spTgt spid="10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500"/>
                                        <p:tgtEl>
                                          <p:spTgt spid="10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06"/>
                                        </p:tgtEl>
                                      </p:cBhvr>
                                    </p:animEffect>
                                    <p:set>
                                      <p:cBhvr>
                                        <p:cTn dur="1" fill="hold">
                                          <p:stCondLst>
                                            <p:cond delay="500"/>
                                          </p:stCondLst>
                                        </p:cTn>
                                        <p:tgtEl>
                                          <p:spTgt spid="10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07"/>
                                        </p:tgtEl>
                                      </p:cBhvr>
                                    </p:animEffect>
                                    <p:set>
                                      <p:cBhvr>
                                        <p:cTn dur="1" fill="hold">
                                          <p:stCondLst>
                                            <p:cond delay="500"/>
                                          </p:stCondLst>
                                        </p:cTn>
                                        <p:tgtEl>
                                          <p:spTgt spid="10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08"/>
                                        </p:tgtEl>
                                      </p:cBhvr>
                                    </p:animEffect>
                                    <p:set>
                                      <p:cBhvr>
                                        <p:cTn dur="1" fill="hold">
                                          <p:stCondLst>
                                            <p:cond delay="500"/>
                                          </p:stCondLst>
                                        </p:cTn>
                                        <p:tgtEl>
                                          <p:spTgt spid="10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05"/>
                                        </p:tgtEl>
                                      </p:cBhvr>
                                    </p:animEffect>
                                    <p:set>
                                      <p:cBhvr>
                                        <p:cTn dur="1" fill="hold">
                                          <p:stCondLst>
                                            <p:cond delay="500"/>
                                          </p:stCondLst>
                                        </p:cTn>
                                        <p:tgtEl>
                                          <p:spTgt spid="105"/>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109"/>
                                        </p:tgtEl>
                                        <p:attrNameLst>
                                          <p:attrName>style.visibility</p:attrName>
                                        </p:attrNameLst>
                                      </p:cBhvr>
                                      <p:to>
                                        <p:strVal val="visible"/>
                                      </p:to>
                                    </p:set>
                                    <p:anim calcmode="lin" valueType="num">
                                      <p:cBhvr additive="base">
                                        <p:cTn dur="500"/>
                                        <p:tgtEl>
                                          <p:spTgt spid="109"/>
                                        </p:tgtEl>
                                        <p:attrNameLst>
                                          <p:attrName>ppt_w</p:attrName>
                                        </p:attrNameLst>
                                      </p:cBhvr>
                                      <p:tavLst>
                                        <p:tav fmla="" tm="0">
                                          <p:val>
                                            <p:strVal val="0"/>
                                          </p:val>
                                        </p:tav>
                                        <p:tav fmla="" tm="100000">
                                          <p:val>
                                            <p:strVal val="#ppt_w"/>
                                          </p:val>
                                        </p:tav>
                                      </p:tavLst>
                                    </p:anim>
                                    <p:anim calcmode="lin" valueType="num">
                                      <p:cBhvr additive="base">
                                        <p:cTn dur="500"/>
                                        <p:tgtEl>
                                          <p:spTgt spid="109"/>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800"/>
                                        <p:tgtEl>
                                          <p:spTgt spid="110"/>
                                        </p:tgtEl>
                                        <p:attrNameLst>
                                          <p:attrName>ppt_w</p:attrName>
                                        </p:attrNameLst>
                                      </p:cBhvr>
                                      <p:tavLst>
                                        <p:tav fmla="" tm="0">
                                          <p:val>
                                            <p:strVal val="0"/>
                                          </p:val>
                                        </p:tav>
                                        <p:tav fmla="" tm="100000">
                                          <p:val>
                                            <p:strVal val="#ppt_w"/>
                                          </p:val>
                                        </p:tav>
                                      </p:tavLst>
                                    </p:anim>
                                    <p:anim calcmode="lin" valueType="num">
                                      <p:cBhvr additive="base">
                                        <p:cTn dur="800"/>
                                        <p:tgtEl>
                                          <p:spTgt spid="11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a:t>
            </a:r>
            <a:endParaRPr>
              <a:latin typeface="Trebuchet MS"/>
              <a:ea typeface="Trebuchet MS"/>
              <a:cs typeface="Trebuchet MS"/>
              <a:sym typeface="Trebuchet MS"/>
            </a:endParaRPr>
          </a:p>
        </p:txBody>
      </p:sp>
      <p:sp>
        <p:nvSpPr>
          <p:cNvPr id="116" name="Google Shape;116;p18"/>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A</a:t>
            </a:r>
            <a:r>
              <a:rPr lang="es-419"/>
              <a:t>rchitecture:</a:t>
            </a:r>
            <a:r>
              <a:rPr lang="es-419"/>
              <a:t> </a:t>
            </a:r>
            <a:endParaRPr/>
          </a:p>
        </p:txBody>
      </p:sp>
      <p:pic>
        <p:nvPicPr>
          <p:cNvPr id="117" name="Google Shape;117;p18"/>
          <p:cNvPicPr preferRelativeResize="0"/>
          <p:nvPr/>
        </p:nvPicPr>
        <p:blipFill>
          <a:blip r:embed="rId3">
            <a:alphaModFix/>
          </a:blip>
          <a:stretch>
            <a:fillRect/>
          </a:stretch>
        </p:blipFill>
        <p:spPr>
          <a:xfrm>
            <a:off x="1823875" y="1197276"/>
            <a:ext cx="6627425" cy="3661500"/>
          </a:xfrm>
          <a:prstGeom prst="rect">
            <a:avLst/>
          </a:prstGeom>
          <a:noFill/>
          <a:ln>
            <a:noFill/>
          </a:ln>
        </p:spPr>
      </p:pic>
      <p:sp>
        <p:nvSpPr>
          <p:cNvPr id="118" name="Google Shape;118;p18"/>
          <p:cNvSpPr txBox="1"/>
          <p:nvPr/>
        </p:nvSpPr>
        <p:spPr>
          <a:xfrm>
            <a:off x="1770150" y="921825"/>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784</a:t>
            </a:r>
            <a:endParaRPr>
              <a:latin typeface="Open Sans"/>
              <a:ea typeface="Open Sans"/>
              <a:cs typeface="Open Sans"/>
              <a:sym typeface="Open Sans"/>
            </a:endParaRPr>
          </a:p>
        </p:txBody>
      </p:sp>
      <p:sp>
        <p:nvSpPr>
          <p:cNvPr id="119" name="Google Shape;119;p18"/>
          <p:cNvSpPr txBox="1"/>
          <p:nvPr/>
        </p:nvSpPr>
        <p:spPr>
          <a:xfrm>
            <a:off x="2818775" y="1246800"/>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512</a:t>
            </a:r>
            <a:endParaRPr>
              <a:latin typeface="Open Sans"/>
              <a:ea typeface="Open Sans"/>
              <a:cs typeface="Open Sans"/>
              <a:sym typeface="Open Sans"/>
            </a:endParaRPr>
          </a:p>
        </p:txBody>
      </p:sp>
      <p:sp>
        <p:nvSpPr>
          <p:cNvPr id="120" name="Google Shape;120;p18"/>
          <p:cNvSpPr txBox="1"/>
          <p:nvPr/>
        </p:nvSpPr>
        <p:spPr>
          <a:xfrm>
            <a:off x="3904625" y="1566200"/>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128</a:t>
            </a:r>
            <a:endParaRPr>
              <a:latin typeface="Open Sans"/>
              <a:ea typeface="Open Sans"/>
              <a:cs typeface="Open Sans"/>
              <a:sym typeface="Open Sans"/>
            </a:endParaRPr>
          </a:p>
        </p:txBody>
      </p:sp>
      <p:sp>
        <p:nvSpPr>
          <p:cNvPr id="121" name="Google Shape;121;p18"/>
          <p:cNvSpPr txBox="1"/>
          <p:nvPr/>
        </p:nvSpPr>
        <p:spPr>
          <a:xfrm>
            <a:off x="4981663" y="2030325"/>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64</a:t>
            </a:r>
            <a:endParaRPr>
              <a:latin typeface="Open Sans"/>
              <a:ea typeface="Open Sans"/>
              <a:cs typeface="Open Sans"/>
              <a:sym typeface="Open Sans"/>
            </a:endParaRPr>
          </a:p>
        </p:txBody>
      </p:sp>
      <p:sp>
        <p:nvSpPr>
          <p:cNvPr id="122" name="Google Shape;122;p18"/>
          <p:cNvSpPr txBox="1"/>
          <p:nvPr/>
        </p:nvSpPr>
        <p:spPr>
          <a:xfrm>
            <a:off x="5941188" y="1566200"/>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128</a:t>
            </a:r>
            <a:endParaRPr>
              <a:latin typeface="Open Sans"/>
              <a:ea typeface="Open Sans"/>
              <a:cs typeface="Open Sans"/>
              <a:sym typeface="Open Sans"/>
            </a:endParaRPr>
          </a:p>
        </p:txBody>
      </p:sp>
      <p:sp>
        <p:nvSpPr>
          <p:cNvPr id="123" name="Google Shape;123;p18"/>
          <p:cNvSpPr txBox="1"/>
          <p:nvPr/>
        </p:nvSpPr>
        <p:spPr>
          <a:xfrm>
            <a:off x="7009963" y="1246800"/>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512</a:t>
            </a:r>
            <a:endParaRPr>
              <a:latin typeface="Open Sans"/>
              <a:ea typeface="Open Sans"/>
              <a:cs typeface="Open Sans"/>
              <a:sym typeface="Open Sans"/>
            </a:endParaRPr>
          </a:p>
        </p:txBody>
      </p:sp>
      <p:sp>
        <p:nvSpPr>
          <p:cNvPr id="124" name="Google Shape;124;p18"/>
          <p:cNvSpPr txBox="1"/>
          <p:nvPr/>
        </p:nvSpPr>
        <p:spPr>
          <a:xfrm>
            <a:off x="8047438" y="994575"/>
            <a:ext cx="5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784</a:t>
            </a:r>
            <a:endParaRPr>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a:t>
            </a:r>
            <a:endParaRPr>
              <a:latin typeface="Trebuchet MS"/>
              <a:ea typeface="Trebuchet MS"/>
              <a:cs typeface="Trebuchet MS"/>
              <a:sym typeface="Trebuchet MS"/>
            </a:endParaRPr>
          </a:p>
        </p:txBody>
      </p:sp>
      <p:sp>
        <p:nvSpPr>
          <p:cNvPr id="130" name="Google Shape;130;p19"/>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Resultados</a:t>
            </a:r>
            <a:r>
              <a:rPr lang="es-419"/>
              <a:t> (MNIST)</a:t>
            </a:r>
            <a:endParaRPr/>
          </a:p>
        </p:txBody>
      </p:sp>
      <p:pic>
        <p:nvPicPr>
          <p:cNvPr id="131" name="Google Shape;131;p19"/>
          <p:cNvPicPr preferRelativeResize="0"/>
          <p:nvPr/>
        </p:nvPicPr>
        <p:blipFill>
          <a:blip r:embed="rId3">
            <a:alphaModFix/>
          </a:blip>
          <a:stretch>
            <a:fillRect/>
          </a:stretch>
        </p:blipFill>
        <p:spPr>
          <a:xfrm>
            <a:off x="856999" y="1659999"/>
            <a:ext cx="7430000" cy="2362950"/>
          </a:xfrm>
          <a:prstGeom prst="rect">
            <a:avLst/>
          </a:prstGeom>
          <a:noFill/>
          <a:ln>
            <a:noFill/>
          </a:ln>
        </p:spPr>
      </p:pic>
      <p:sp>
        <p:nvSpPr>
          <p:cNvPr id="132" name="Google Shape;132;p19"/>
          <p:cNvSpPr txBox="1"/>
          <p:nvPr/>
        </p:nvSpPr>
        <p:spPr>
          <a:xfrm>
            <a:off x="5521475" y="1132825"/>
            <a:ext cx="124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latin typeface="Open Sans"/>
                <a:ea typeface="Open Sans"/>
                <a:cs typeface="Open Sans"/>
                <a:sym typeface="Open Sans"/>
              </a:rPr>
              <a:t>PSNR: 22.1</a:t>
            </a:r>
            <a:endParaRPr b="1">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a:t>
            </a:r>
            <a:endParaRPr>
              <a:latin typeface="Trebuchet MS"/>
              <a:ea typeface="Trebuchet MS"/>
              <a:cs typeface="Trebuchet MS"/>
              <a:sym typeface="Trebuchet MS"/>
            </a:endParaRPr>
          </a:p>
        </p:txBody>
      </p:sp>
      <p:sp>
        <p:nvSpPr>
          <p:cNvPr id="138" name="Google Shape;138;p20"/>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Resultados (MNIST FASHION)</a:t>
            </a:r>
            <a:endParaRPr/>
          </a:p>
        </p:txBody>
      </p:sp>
      <p:pic>
        <p:nvPicPr>
          <p:cNvPr id="139" name="Google Shape;139;p20"/>
          <p:cNvPicPr preferRelativeResize="0"/>
          <p:nvPr/>
        </p:nvPicPr>
        <p:blipFill>
          <a:blip r:embed="rId3">
            <a:alphaModFix/>
          </a:blip>
          <a:stretch>
            <a:fillRect/>
          </a:stretch>
        </p:blipFill>
        <p:spPr>
          <a:xfrm>
            <a:off x="1032348" y="1831473"/>
            <a:ext cx="7079301" cy="2251400"/>
          </a:xfrm>
          <a:prstGeom prst="rect">
            <a:avLst/>
          </a:prstGeom>
          <a:noFill/>
          <a:ln>
            <a:noFill/>
          </a:ln>
        </p:spPr>
      </p:pic>
      <p:sp>
        <p:nvSpPr>
          <p:cNvPr id="140" name="Google Shape;140;p20"/>
          <p:cNvSpPr txBox="1"/>
          <p:nvPr/>
        </p:nvSpPr>
        <p:spPr>
          <a:xfrm>
            <a:off x="5521475" y="1132825"/>
            <a:ext cx="124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latin typeface="Open Sans"/>
                <a:ea typeface="Open Sans"/>
                <a:cs typeface="Open Sans"/>
                <a:sym typeface="Open Sans"/>
              </a:rPr>
              <a:t>PSNR: 20.3</a:t>
            </a:r>
            <a:endParaRPr b="1">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1"/>
          <p:cNvPicPr preferRelativeResize="0"/>
          <p:nvPr/>
        </p:nvPicPr>
        <p:blipFill>
          <a:blip r:embed="rId3">
            <a:alphaModFix/>
          </a:blip>
          <a:stretch>
            <a:fillRect/>
          </a:stretch>
        </p:blipFill>
        <p:spPr>
          <a:xfrm>
            <a:off x="1962739" y="1566202"/>
            <a:ext cx="5218522" cy="3302699"/>
          </a:xfrm>
          <a:prstGeom prst="rect">
            <a:avLst/>
          </a:prstGeom>
          <a:noFill/>
          <a:ln>
            <a:noFill/>
          </a:ln>
        </p:spPr>
      </p:pic>
      <p:sp>
        <p:nvSpPr>
          <p:cNvPr id="146" name="Google Shape;146;p21"/>
          <p:cNvSpPr txBox="1"/>
          <p:nvPr>
            <p:ph type="title"/>
          </p:nvPr>
        </p:nvSpPr>
        <p:spPr>
          <a:xfrm>
            <a:off x="311700" y="2984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Trebuchet MS"/>
                <a:ea typeface="Trebuchet MS"/>
                <a:cs typeface="Trebuchet MS"/>
                <a:sym typeface="Trebuchet MS"/>
              </a:rPr>
              <a:t>Deep neural network (Natural Images) </a:t>
            </a:r>
            <a:endParaRPr>
              <a:latin typeface="Trebuchet MS"/>
              <a:ea typeface="Trebuchet MS"/>
              <a:cs typeface="Trebuchet MS"/>
              <a:sym typeface="Trebuchet MS"/>
            </a:endParaRPr>
          </a:p>
        </p:txBody>
      </p:sp>
      <p:sp>
        <p:nvSpPr>
          <p:cNvPr id="147" name="Google Shape;147;p21"/>
          <p:cNvSpPr txBox="1"/>
          <p:nvPr>
            <p:ph idx="1" type="body"/>
          </p:nvPr>
        </p:nvSpPr>
        <p:spPr>
          <a:xfrm>
            <a:off x="311700" y="11139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A</a:t>
            </a:r>
            <a:r>
              <a:rPr lang="es-419"/>
              <a:t>rchitecture:</a:t>
            </a:r>
            <a:r>
              <a:rPr lang="es-419"/>
              <a:t> </a:t>
            </a:r>
            <a:endParaRPr/>
          </a:p>
        </p:txBody>
      </p:sp>
      <p:sp>
        <p:nvSpPr>
          <p:cNvPr id="148" name="Google Shape;148;p21"/>
          <p:cNvSpPr txBox="1"/>
          <p:nvPr/>
        </p:nvSpPr>
        <p:spPr>
          <a:xfrm>
            <a:off x="3186525" y="2030325"/>
            <a:ext cx="65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8192</a:t>
            </a:r>
            <a:endParaRPr>
              <a:latin typeface="Open Sans"/>
              <a:ea typeface="Open Sans"/>
              <a:cs typeface="Open Sans"/>
              <a:sym typeface="Open Sans"/>
            </a:endParaRPr>
          </a:p>
        </p:txBody>
      </p:sp>
      <p:sp>
        <p:nvSpPr>
          <p:cNvPr id="149" name="Google Shape;149;p21"/>
          <p:cNvSpPr txBox="1"/>
          <p:nvPr/>
        </p:nvSpPr>
        <p:spPr>
          <a:xfrm>
            <a:off x="4335952" y="2509025"/>
            <a:ext cx="65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4096</a:t>
            </a:r>
            <a:endParaRPr>
              <a:latin typeface="Open Sans"/>
              <a:ea typeface="Open Sans"/>
              <a:cs typeface="Open Sans"/>
              <a:sym typeface="Open Sans"/>
            </a:endParaRPr>
          </a:p>
        </p:txBody>
      </p:sp>
      <p:sp>
        <p:nvSpPr>
          <p:cNvPr id="150" name="Google Shape;150;p21"/>
          <p:cNvSpPr txBox="1"/>
          <p:nvPr/>
        </p:nvSpPr>
        <p:spPr>
          <a:xfrm>
            <a:off x="6614756" y="1322025"/>
            <a:ext cx="78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16384</a:t>
            </a:r>
            <a:endParaRPr>
              <a:latin typeface="Open Sans"/>
              <a:ea typeface="Open Sans"/>
              <a:cs typeface="Open Sans"/>
              <a:sym typeface="Open Sans"/>
            </a:endParaRPr>
          </a:p>
        </p:txBody>
      </p:sp>
      <p:sp>
        <p:nvSpPr>
          <p:cNvPr id="151" name="Google Shape;151;p21"/>
          <p:cNvSpPr txBox="1"/>
          <p:nvPr/>
        </p:nvSpPr>
        <p:spPr>
          <a:xfrm>
            <a:off x="1918681" y="1322025"/>
            <a:ext cx="78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16384</a:t>
            </a:r>
            <a:endParaRPr>
              <a:latin typeface="Open Sans"/>
              <a:ea typeface="Open Sans"/>
              <a:cs typeface="Open Sans"/>
              <a:sym typeface="Open Sans"/>
            </a:endParaRPr>
          </a:p>
        </p:txBody>
      </p:sp>
      <p:sp>
        <p:nvSpPr>
          <p:cNvPr id="152" name="Google Shape;152;p21"/>
          <p:cNvSpPr txBox="1"/>
          <p:nvPr/>
        </p:nvSpPr>
        <p:spPr>
          <a:xfrm>
            <a:off x="5470900" y="2030325"/>
            <a:ext cx="65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latin typeface="Open Sans"/>
                <a:ea typeface="Open Sans"/>
                <a:cs typeface="Open Sans"/>
                <a:sym typeface="Open Sans"/>
              </a:rPr>
              <a:t>8192</a:t>
            </a: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